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259" r:id="rId3"/>
    <p:sldId id="272" r:id="rId4"/>
    <p:sldId id="271" r:id="rId5"/>
    <p:sldId id="273" r:id="rId6"/>
    <p:sldId id="287" r:id="rId7"/>
    <p:sldId id="288" r:id="rId8"/>
    <p:sldId id="291" r:id="rId9"/>
    <p:sldId id="303" r:id="rId10"/>
    <p:sldId id="294" r:id="rId11"/>
    <p:sldId id="295" r:id="rId12"/>
    <p:sldId id="296" r:id="rId13"/>
    <p:sldId id="297" r:id="rId14"/>
    <p:sldId id="292" r:id="rId15"/>
    <p:sldId id="293" r:id="rId16"/>
    <p:sldId id="281" r:id="rId17"/>
    <p:sldId id="282" r:id="rId18"/>
    <p:sldId id="283" r:id="rId19"/>
    <p:sldId id="280" r:id="rId20"/>
    <p:sldId id="278" r:id="rId21"/>
    <p:sldId id="290" r:id="rId22"/>
    <p:sldId id="289" r:id="rId23"/>
    <p:sldId id="298" r:id="rId24"/>
    <p:sldId id="299" r:id="rId25"/>
    <p:sldId id="300" r:id="rId26"/>
    <p:sldId id="301" r:id="rId27"/>
    <p:sldId id="302" r:id="rId28"/>
    <p:sldId id="305" r:id="rId29"/>
    <p:sldId id="306" r:id="rId30"/>
    <p:sldId id="307" r:id="rId31"/>
    <p:sldId id="308" r:id="rId32"/>
    <p:sldId id="304" r:id="rId33"/>
    <p:sldId id="263" r:id="rId34"/>
    <p:sldId id="264" r:id="rId35"/>
    <p:sldId id="267" r:id="rId36"/>
    <p:sldId id="265" r:id="rId37"/>
    <p:sldId id="258"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9"/>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Microservices" id="{57D65B03-B806-42D9-93D5-F9353C11E765}">
          <p14:sldIdLst>
            <p14:sldId id="305"/>
            <p14:sldId id="306"/>
            <p14:sldId id="307"/>
            <p14:sldId id="308"/>
            <p14:sldId id="304"/>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82626" autoAdjust="0"/>
  </p:normalViewPr>
  <p:slideViewPr>
    <p:cSldViewPr snapToGrid="0">
      <p:cViewPr varScale="1">
        <p:scale>
          <a:sx n="109" d="100"/>
          <a:sy n="109" d="100"/>
        </p:scale>
        <p:origin x="75" y="3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D</a:t>
          </a:r>
        </a:p>
      </dsp:txBody>
      <dsp:txXfrm>
        <a:off x="2164759" y="2118827"/>
        <a:ext cx="1482681" cy="7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a:t>
            </a:fld>
            <a:endParaRPr lang="en-US"/>
          </a:p>
        </p:txBody>
      </p:sp>
    </p:spTree>
    <p:extLst>
      <p:ext uri="{BB962C8B-B14F-4D97-AF65-F5344CB8AC3E}">
        <p14:creationId xmlns:p14="http://schemas.microsoft.com/office/powerpoint/2010/main" val="171509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10</a:t>
            </a:fld>
            <a:endParaRPr lang="en-US"/>
          </a:p>
        </p:txBody>
      </p:sp>
    </p:spTree>
    <p:extLst>
      <p:ext uri="{BB962C8B-B14F-4D97-AF65-F5344CB8AC3E}">
        <p14:creationId xmlns:p14="http://schemas.microsoft.com/office/powerpoint/2010/main" val="409358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1/22/2018 8:45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14</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15</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18</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1/22/2018 8:45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21</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22</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28</a:t>
            </a:fld>
            <a:endParaRPr lang="en-US"/>
          </a:p>
        </p:txBody>
      </p:sp>
    </p:spTree>
    <p:extLst>
      <p:ext uri="{BB962C8B-B14F-4D97-AF65-F5344CB8AC3E}">
        <p14:creationId xmlns:p14="http://schemas.microsoft.com/office/powerpoint/2010/main" val="1897533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306823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2227168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629888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32</a:t>
            </a:fld>
            <a:endParaRPr lang="en-US"/>
          </a:p>
        </p:txBody>
      </p:sp>
    </p:spTree>
    <p:extLst>
      <p:ext uri="{BB962C8B-B14F-4D97-AF65-F5344CB8AC3E}">
        <p14:creationId xmlns:p14="http://schemas.microsoft.com/office/powerpoint/2010/main" val="3346570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36</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38</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4</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1/22/2018 8:45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9</a:t>
            </a:fld>
            <a:endParaRPr lang="en-US"/>
          </a:p>
        </p:txBody>
      </p:sp>
    </p:spTree>
    <p:extLst>
      <p:ext uri="{BB962C8B-B14F-4D97-AF65-F5344CB8AC3E}">
        <p14:creationId xmlns:p14="http://schemas.microsoft.com/office/powerpoint/2010/main" val="116379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31776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6055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tdrv.linkedin.com/8na8bsr"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ithub.com/guruski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7.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11" Type="http://schemas.openxmlformats.org/officeDocument/2006/relationships/hyperlink" Target="http://github.com/guruskill/70-535" TargetMode="External"/><Relationship Id="rId5" Type="http://schemas.openxmlformats.org/officeDocument/2006/relationships/hyperlink" Target="http://linkedin.com/in/danstolts" TargetMode="External"/><Relationship Id="rId10" Type="http://schemas.openxmlformats.org/officeDocument/2006/relationships/hyperlink" Target="https://aka.ms/certup"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BC5A1C-4810-4C84-855B-6AD1EB98E7B1}"/>
              </a:ext>
            </a:extLst>
          </p:cNvPr>
          <p:cNvSpPr>
            <a:spLocks noChangeArrowheads="1"/>
          </p:cNvSpPr>
          <p:nvPr/>
        </p:nvSpPr>
        <p:spPr bwMode="auto">
          <a:xfrm>
            <a:off x="2960688" y="2406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F8213FC5-8288-42FF-86D4-240F71A81272}"/>
              </a:ext>
            </a:extLst>
          </p:cNvPr>
          <p:cNvSpPr>
            <a:spLocks noChangeArrowheads="1"/>
          </p:cNvSpPr>
          <p:nvPr/>
        </p:nvSpPr>
        <p:spPr bwMode="auto">
          <a:xfrm>
            <a:off x="322049" y="878343"/>
            <a:ext cx="6161046"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  Wadsworth, 21009</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MSFTGUEST, msevent73vi</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Content:</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3"/>
              </a:rPr>
              <a:t>https://ptdrv.linkedin.com/8na8bsr</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4"/>
              </a:rPr>
              <a:t>https://github.com/guruskill</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endParaRPr kumimoji="0" lang="en-US" altLang="en-US"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03955CD-F9E2-417B-AFA0-70EB3EA7E673}"/>
              </a:ext>
            </a:extLst>
          </p:cNvPr>
          <p:cNvSpPr>
            <a:spLocks noGrp="1"/>
          </p:cNvSpPr>
          <p:nvPr>
            <p:ph type="title"/>
          </p:nvPr>
        </p:nvSpPr>
        <p:spPr>
          <a:xfrm>
            <a:off x="153389" y="177250"/>
            <a:ext cx="11732821" cy="840220"/>
          </a:xfrm>
        </p:spPr>
        <p:txBody>
          <a:bodyPr>
            <a:normAutofit/>
          </a:bodyPr>
          <a:lstStyle/>
          <a:p>
            <a:r>
              <a:rPr lang="en-US" dirty="0"/>
              <a:t>Exam 70-535</a:t>
            </a:r>
            <a:r>
              <a:rPr lang="en-US" dirty="0">
                <a:effectLst>
                  <a:outerShdw blurRad="38100" dist="38100" dir="2700000" algn="tl">
                    <a:srgbClr val="000000">
                      <a:alpha val="43137"/>
                    </a:srgbClr>
                  </a:outerShdw>
                </a:effectLst>
              </a:rPr>
              <a:t>Architecting Microsoft Azure Solutions</a:t>
            </a:r>
            <a:endParaRPr lang="en-US" dirty="0"/>
          </a:p>
        </p:txBody>
      </p:sp>
      <p:graphicFrame>
        <p:nvGraphicFramePr>
          <p:cNvPr id="10" name="Content Placeholder 9">
            <a:extLst>
              <a:ext uri="{FF2B5EF4-FFF2-40B4-BE49-F238E27FC236}">
                <a16:creationId xmlns:a16="http://schemas.microsoft.com/office/drawing/2014/main" id="{0E508CD9-F48D-4ADA-BFF7-F3D280D96C7B}"/>
              </a:ext>
            </a:extLst>
          </p:cNvPr>
          <p:cNvGraphicFramePr>
            <a:graphicFrameLocks noGrp="1"/>
          </p:cNvGraphicFramePr>
          <p:nvPr>
            <p:ph sz="half" idx="1"/>
            <p:extLst>
              <p:ext uri="{D42A27DB-BD31-4B8C-83A1-F6EECF244321}">
                <p14:modId xmlns:p14="http://schemas.microsoft.com/office/powerpoint/2010/main" val="1992770130"/>
              </p:ext>
            </p:extLst>
          </p:nvPr>
        </p:nvGraphicFramePr>
        <p:xfrm>
          <a:off x="5941102" y="2163333"/>
          <a:ext cx="5867083" cy="3460068"/>
        </p:xfrm>
        <a:graphic>
          <a:graphicData uri="http://schemas.openxmlformats.org/drawingml/2006/table">
            <a:tbl>
              <a:tblPr firstRow="1" firstCol="1" bandRow="1">
                <a:tableStyleId>{5C22544A-7EE6-4342-B048-85BDC9FD1C3A}</a:tableStyleId>
              </a:tblPr>
              <a:tblGrid>
                <a:gridCol w="1516019">
                  <a:extLst>
                    <a:ext uri="{9D8B030D-6E8A-4147-A177-3AD203B41FA5}">
                      <a16:colId xmlns:a16="http://schemas.microsoft.com/office/drawing/2014/main" val="150431079"/>
                    </a:ext>
                  </a:extLst>
                </a:gridCol>
                <a:gridCol w="3067353">
                  <a:extLst>
                    <a:ext uri="{9D8B030D-6E8A-4147-A177-3AD203B41FA5}">
                      <a16:colId xmlns:a16="http://schemas.microsoft.com/office/drawing/2014/main" val="3945521454"/>
                    </a:ext>
                  </a:extLst>
                </a:gridCol>
                <a:gridCol w="1283711">
                  <a:extLst>
                    <a:ext uri="{9D8B030D-6E8A-4147-A177-3AD203B41FA5}">
                      <a16:colId xmlns:a16="http://schemas.microsoft.com/office/drawing/2014/main" val="3505592105"/>
                    </a:ext>
                  </a:extLst>
                </a:gridCol>
              </a:tblGrid>
              <a:tr h="280536">
                <a:tc>
                  <a:txBody>
                    <a:bodyPr/>
                    <a:lstStyle/>
                    <a:p>
                      <a:pPr marL="0" marR="0" algn="ctr">
                        <a:lnSpc>
                          <a:spcPct val="107000"/>
                        </a:lnSpc>
                        <a:spcBef>
                          <a:spcPts val="0"/>
                        </a:spcBef>
                        <a:spcAft>
                          <a:spcPts val="0"/>
                        </a:spcAft>
                      </a:pPr>
                      <a:r>
                        <a:rPr lang="en-US" sz="1200">
                          <a:effectLst/>
                        </a:rPr>
                        <a:t>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a:effectLst/>
                        </a:rPr>
                        <a:t>Speaker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extLst>
                  <a:ext uri="{0D108BD9-81ED-4DB2-BD59-A6C34878D82A}">
                    <a16:rowId xmlns:a16="http://schemas.microsoft.com/office/drawing/2014/main" val="1777369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8:30 – 9:00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Breakfast, registration, setup</a:t>
                      </a:r>
                    </a:p>
                  </a:txBody>
                  <a:tcPr marL="60221" marR="60221" marT="15186" marB="15186"/>
                </a:tc>
                <a:tc hMerge="1">
                  <a:txBody>
                    <a:bodyPr/>
                    <a:lstStyle/>
                    <a:p>
                      <a:endParaRPr lang="en-US"/>
                    </a:p>
                  </a:txBody>
                  <a:tcPr/>
                </a:tc>
                <a:extLst>
                  <a:ext uri="{0D108BD9-81ED-4DB2-BD59-A6C34878D82A}">
                    <a16:rowId xmlns:a16="http://schemas.microsoft.com/office/drawing/2014/main" val="1278574935"/>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9:00 – 10:15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Security &amp; Identity Solutions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4107098080"/>
                  </a:ext>
                </a:extLst>
              </a:tr>
              <a:tr h="30781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10:15 – 10:30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3795867663"/>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10:30 – 12:00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1</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543961611"/>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12:00 – 1:00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60221" marR="60221" marT="15186" marB="15186"/>
                </a:tc>
                <a:tc hMerge="1">
                  <a:txBody>
                    <a:bodyPr/>
                    <a:lstStyle/>
                    <a:p>
                      <a:endParaRPr lang="en-US"/>
                    </a:p>
                  </a:txBody>
                  <a:tcPr/>
                </a:tc>
                <a:extLst>
                  <a:ext uri="{0D108BD9-81ED-4DB2-BD59-A6C34878D82A}">
                    <a16:rowId xmlns:a16="http://schemas.microsoft.com/office/drawing/2014/main" val="2334962994"/>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1:00 – 2:00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2</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1301065520"/>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2:00 – 3:15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for Operations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59264634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3:15 – 3:30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1077161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3:30 – 4:00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Hands-on Labs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230967596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4:00 – 5:00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Open Q&amp;A, Continue Labs</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4216081526"/>
                  </a:ext>
                </a:extLst>
              </a:tr>
            </a:tbl>
          </a:graphicData>
        </a:graphic>
      </p:graphicFrame>
      <p:graphicFrame>
        <p:nvGraphicFramePr>
          <p:cNvPr id="9" name="Table 8">
            <a:extLst>
              <a:ext uri="{FF2B5EF4-FFF2-40B4-BE49-F238E27FC236}">
                <a16:creationId xmlns:a16="http://schemas.microsoft.com/office/drawing/2014/main" id="{3E6C1986-EFE8-40FA-BE1E-2E04531E695F}"/>
              </a:ext>
            </a:extLst>
          </p:cNvPr>
          <p:cNvGraphicFramePr>
            <a:graphicFrameLocks noGrp="1"/>
          </p:cNvGraphicFramePr>
          <p:nvPr>
            <p:extLst>
              <p:ext uri="{D42A27DB-BD31-4B8C-83A1-F6EECF244321}">
                <p14:modId xmlns:p14="http://schemas.microsoft.com/office/powerpoint/2010/main" val="119485112"/>
              </p:ext>
            </p:extLst>
          </p:nvPr>
        </p:nvGraphicFramePr>
        <p:xfrm>
          <a:off x="259830" y="2170099"/>
          <a:ext cx="5501389" cy="3875409"/>
        </p:xfrm>
        <a:graphic>
          <a:graphicData uri="http://schemas.openxmlformats.org/drawingml/2006/table">
            <a:tbl>
              <a:tblPr firstRow="1" firstCol="1" bandRow="1">
                <a:tableStyleId>{5C22544A-7EE6-4342-B048-85BDC9FD1C3A}</a:tableStyleId>
              </a:tblPr>
              <a:tblGrid>
                <a:gridCol w="1469549">
                  <a:extLst>
                    <a:ext uri="{9D8B030D-6E8A-4147-A177-3AD203B41FA5}">
                      <a16:colId xmlns:a16="http://schemas.microsoft.com/office/drawing/2014/main" val="4175684789"/>
                    </a:ext>
                  </a:extLst>
                </a:gridCol>
                <a:gridCol w="2833558">
                  <a:extLst>
                    <a:ext uri="{9D8B030D-6E8A-4147-A177-3AD203B41FA5}">
                      <a16:colId xmlns:a16="http://schemas.microsoft.com/office/drawing/2014/main" val="1461180872"/>
                    </a:ext>
                  </a:extLst>
                </a:gridCol>
                <a:gridCol w="1198282">
                  <a:extLst>
                    <a:ext uri="{9D8B030D-6E8A-4147-A177-3AD203B41FA5}">
                      <a16:colId xmlns:a16="http://schemas.microsoft.com/office/drawing/2014/main" val="1911928638"/>
                    </a:ext>
                  </a:extLst>
                </a:gridCol>
              </a:tblGrid>
              <a:tr h="274320">
                <a:tc>
                  <a:txBody>
                    <a:bodyPr/>
                    <a:lstStyle/>
                    <a:p>
                      <a:pPr marL="0" marR="0" algn="ctr">
                        <a:lnSpc>
                          <a:spcPct val="107000"/>
                        </a:lnSpc>
                        <a:spcBef>
                          <a:spcPts val="0"/>
                        </a:spcBef>
                        <a:spcAft>
                          <a:spcPts val="0"/>
                        </a:spcAft>
                      </a:pPr>
                      <a:r>
                        <a:rPr lang="en-US" sz="14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extLst>
                  <a:ext uri="{0D108BD9-81ED-4DB2-BD59-A6C34878D82A}">
                    <a16:rowId xmlns:a16="http://schemas.microsoft.com/office/drawing/2014/main" val="4179354093"/>
                  </a:ext>
                </a:extLst>
              </a:tr>
              <a:tr h="0">
                <a:tc>
                  <a:txBody>
                    <a:bodyPr/>
                    <a:lstStyle/>
                    <a:p>
                      <a:pPr marL="0" marR="0" algn="ctr">
                        <a:lnSpc>
                          <a:spcPct val="107000"/>
                        </a:lnSpc>
                        <a:spcBef>
                          <a:spcPts val="0"/>
                        </a:spcBef>
                        <a:spcAft>
                          <a:spcPts val="0"/>
                        </a:spcAft>
                      </a:pPr>
                      <a:r>
                        <a:rPr lang="en-US" sz="1400" dirty="0">
                          <a:effectLst/>
                        </a:rPr>
                        <a:t>8:30 – 9:00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dirty="0">
                          <a:effectLst/>
                        </a:rPr>
                        <a:t>Breakfast, registration,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hMerge="1">
                  <a:txBody>
                    <a:bodyPr/>
                    <a:lstStyle/>
                    <a:p>
                      <a:endParaRPr lang="en-US"/>
                    </a:p>
                  </a:txBody>
                  <a:tcPr/>
                </a:tc>
                <a:extLst>
                  <a:ext uri="{0D108BD9-81ED-4DB2-BD59-A6C34878D82A}">
                    <a16:rowId xmlns:a16="http://schemas.microsoft.com/office/drawing/2014/main" val="2469522299"/>
                  </a:ext>
                </a:extLst>
              </a:tr>
              <a:tr h="0">
                <a:tc>
                  <a:txBody>
                    <a:bodyPr/>
                    <a:lstStyle/>
                    <a:p>
                      <a:pPr marL="0" marR="0" algn="ctr">
                        <a:lnSpc>
                          <a:spcPct val="107000"/>
                        </a:lnSpc>
                        <a:spcBef>
                          <a:spcPts val="0"/>
                        </a:spcBef>
                        <a:spcAft>
                          <a:spcPts val="0"/>
                        </a:spcAft>
                      </a:pPr>
                      <a:r>
                        <a:rPr lang="en-US" sz="1400" dirty="0">
                          <a:effectLst/>
                        </a:rPr>
                        <a:t>9:00 – 9:15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2959229963"/>
                  </a:ext>
                </a:extLst>
              </a:tr>
              <a:tr h="0">
                <a:tc>
                  <a:txBody>
                    <a:bodyPr/>
                    <a:lstStyle/>
                    <a:p>
                      <a:pPr marL="0" marR="0" algn="ctr">
                        <a:lnSpc>
                          <a:spcPct val="107000"/>
                        </a:lnSpc>
                        <a:spcBef>
                          <a:spcPts val="0"/>
                        </a:spcBef>
                        <a:spcAft>
                          <a:spcPts val="0"/>
                        </a:spcAft>
                      </a:pPr>
                      <a:r>
                        <a:rPr lang="en-US" sz="1400" dirty="0">
                          <a:effectLst/>
                        </a:rPr>
                        <a:t>9:15 – 10:15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Becoming a Cloud Architect &amp; DevOps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1271444396"/>
                  </a:ext>
                </a:extLst>
              </a:tr>
              <a:tr h="0">
                <a:tc>
                  <a:txBody>
                    <a:bodyPr/>
                    <a:lstStyle/>
                    <a:p>
                      <a:pPr marL="0" marR="0" algn="ctr">
                        <a:lnSpc>
                          <a:spcPct val="107000"/>
                        </a:lnSpc>
                        <a:spcBef>
                          <a:spcPts val="0"/>
                        </a:spcBef>
                        <a:spcAft>
                          <a:spcPts val="0"/>
                        </a:spcAft>
                      </a:pPr>
                      <a:r>
                        <a:rPr lang="en-US" sz="1400" dirty="0">
                          <a:effectLst/>
                        </a:rPr>
                        <a:t>10:15 – 10:30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80956455"/>
                  </a:ext>
                </a:extLst>
              </a:tr>
              <a:tr h="0">
                <a:tc>
                  <a:txBody>
                    <a:bodyPr/>
                    <a:lstStyle/>
                    <a:p>
                      <a:pPr marL="0" marR="0" algn="ctr">
                        <a:lnSpc>
                          <a:spcPct val="107000"/>
                        </a:lnSpc>
                        <a:spcBef>
                          <a:spcPts val="0"/>
                        </a:spcBef>
                        <a:spcAft>
                          <a:spcPts val="0"/>
                        </a:spcAft>
                      </a:pPr>
                      <a:r>
                        <a:rPr lang="en-US" sz="1400" dirty="0">
                          <a:effectLst/>
                        </a:rPr>
                        <a:t>10:30 – 11:30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Compute Infrastructure</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73025" marR="73025" marT="18415" marB="18415"/>
                </a:tc>
                <a:extLst>
                  <a:ext uri="{0D108BD9-81ED-4DB2-BD59-A6C34878D82A}">
                    <a16:rowId xmlns:a16="http://schemas.microsoft.com/office/drawing/2014/main" val="1967849935"/>
                  </a:ext>
                </a:extLst>
              </a:tr>
              <a:tr h="0">
                <a:tc>
                  <a:txBody>
                    <a:bodyPr/>
                    <a:lstStyle/>
                    <a:p>
                      <a:pPr marL="0" marR="0" algn="ctr">
                        <a:lnSpc>
                          <a:spcPct val="107000"/>
                        </a:lnSpc>
                        <a:spcBef>
                          <a:spcPts val="0"/>
                        </a:spcBef>
                        <a:spcAft>
                          <a:spcPts val="0"/>
                        </a:spcAft>
                      </a:pPr>
                      <a:r>
                        <a:rPr lang="en-US" sz="1400" dirty="0">
                          <a:effectLst/>
                        </a:rPr>
                        <a:t>11:30 – 12:30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Data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253729830"/>
                  </a:ext>
                </a:extLst>
              </a:tr>
              <a:tr h="0">
                <a:tc>
                  <a:txBody>
                    <a:bodyPr/>
                    <a:lstStyle/>
                    <a:p>
                      <a:pPr marL="0" marR="0" algn="ctr">
                        <a:lnSpc>
                          <a:spcPct val="107000"/>
                        </a:lnSpc>
                        <a:spcBef>
                          <a:spcPts val="0"/>
                        </a:spcBef>
                        <a:spcAft>
                          <a:spcPts val="0"/>
                        </a:spcAft>
                      </a:pPr>
                      <a:r>
                        <a:rPr lang="en-US" sz="1400" dirty="0">
                          <a:effectLst/>
                        </a:rPr>
                        <a:t>12:30 – 1:30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73025" marR="73025" marT="18415" marB="18415"/>
                </a:tc>
                <a:tc hMerge="1">
                  <a:txBody>
                    <a:bodyPr/>
                    <a:lstStyle/>
                    <a:p>
                      <a:endParaRPr lang="en-US"/>
                    </a:p>
                  </a:txBody>
                  <a:tcPr/>
                </a:tc>
                <a:extLst>
                  <a:ext uri="{0D108BD9-81ED-4DB2-BD59-A6C34878D82A}">
                    <a16:rowId xmlns:a16="http://schemas.microsoft.com/office/drawing/2014/main" val="2940681861"/>
                  </a:ext>
                </a:extLst>
              </a:tr>
              <a:tr h="0">
                <a:tc>
                  <a:txBody>
                    <a:bodyPr/>
                    <a:lstStyle/>
                    <a:p>
                      <a:pPr marL="0" marR="0" algn="ctr">
                        <a:lnSpc>
                          <a:spcPct val="107000"/>
                        </a:lnSpc>
                        <a:spcBef>
                          <a:spcPts val="0"/>
                        </a:spcBef>
                        <a:spcAft>
                          <a:spcPts val="0"/>
                        </a:spcAft>
                      </a:pPr>
                      <a:r>
                        <a:rPr lang="en-US" sz="1400" dirty="0">
                          <a:effectLst/>
                        </a:rPr>
                        <a:t>1:30 – 3:15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Network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1245569522"/>
                  </a:ext>
                </a:extLst>
              </a:tr>
              <a:tr h="0">
                <a:tc>
                  <a:txBody>
                    <a:bodyPr/>
                    <a:lstStyle/>
                    <a:p>
                      <a:pPr marL="0" marR="0" algn="ctr">
                        <a:lnSpc>
                          <a:spcPct val="107000"/>
                        </a:lnSpc>
                        <a:spcBef>
                          <a:spcPts val="0"/>
                        </a:spcBef>
                        <a:spcAft>
                          <a:spcPts val="0"/>
                        </a:spcAft>
                      </a:pPr>
                      <a:r>
                        <a:rPr lang="en-US" sz="1400" dirty="0">
                          <a:effectLst/>
                        </a:rPr>
                        <a:t>3:15 – 3:30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147355969"/>
                  </a:ext>
                </a:extLst>
              </a:tr>
              <a:tr h="0">
                <a:tc>
                  <a:txBody>
                    <a:bodyPr/>
                    <a:lstStyle/>
                    <a:p>
                      <a:pPr marL="0" marR="0" algn="ctr">
                        <a:lnSpc>
                          <a:spcPct val="107000"/>
                        </a:lnSpc>
                        <a:spcBef>
                          <a:spcPts val="0"/>
                        </a:spcBef>
                        <a:spcAft>
                          <a:spcPts val="0"/>
                        </a:spcAft>
                      </a:pPr>
                      <a:r>
                        <a:rPr lang="en-US" sz="1400" dirty="0">
                          <a:effectLst/>
                        </a:rPr>
                        <a:t>3:30 – 4:00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Tips and Architecting Solutions for your Company</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966923279"/>
                  </a:ext>
                </a:extLst>
              </a:tr>
              <a:tr h="0">
                <a:tc>
                  <a:txBody>
                    <a:bodyPr/>
                    <a:lstStyle/>
                    <a:p>
                      <a:pPr marL="0" marR="0" algn="ctr">
                        <a:lnSpc>
                          <a:spcPct val="107000"/>
                        </a:lnSpc>
                        <a:spcBef>
                          <a:spcPts val="0"/>
                        </a:spcBef>
                        <a:spcAft>
                          <a:spcPts val="0"/>
                        </a:spcAft>
                      </a:pPr>
                      <a:r>
                        <a:rPr lang="en-US" sz="1400" dirty="0">
                          <a:effectLst/>
                        </a:rPr>
                        <a:t>4:00 – 5:00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Labs; Open Q&amp;A, Continue Labs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351582022"/>
                  </a:ext>
                </a:extLst>
              </a:tr>
            </a:tbl>
          </a:graphicData>
        </a:graphic>
      </p:graphicFrame>
      <p:sp>
        <p:nvSpPr>
          <p:cNvPr id="11" name="Rectangle 1">
            <a:extLst>
              <a:ext uri="{FF2B5EF4-FFF2-40B4-BE49-F238E27FC236}">
                <a16:creationId xmlns:a16="http://schemas.microsoft.com/office/drawing/2014/main" id="{EE0FF9D7-FBE4-4C26-BCCC-AD4FC1577C85}"/>
              </a:ext>
            </a:extLst>
          </p:cNvPr>
          <p:cNvSpPr>
            <a:spLocks noChangeArrowheads="1"/>
          </p:cNvSpPr>
          <p:nvPr/>
        </p:nvSpPr>
        <p:spPr bwMode="auto">
          <a:xfrm>
            <a:off x="5158968" y="1655222"/>
            <a:ext cx="4655954" cy="81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528"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Day 2:  Tuesday, January 23, 2017</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49764E9-3396-47DE-99A9-40C524D1134C}"/>
              </a:ext>
            </a:extLst>
          </p:cNvPr>
          <p:cNvSpPr/>
          <p:nvPr/>
        </p:nvSpPr>
        <p:spPr>
          <a:xfrm>
            <a:off x="215140" y="1871155"/>
            <a:ext cx="3295902" cy="369332"/>
          </a:xfrm>
          <a:prstGeom prst="rect">
            <a:avLst/>
          </a:prstGeom>
        </p:spPr>
        <p:txBody>
          <a:bodyPr wrap="none">
            <a:spAutoFit/>
          </a:bodyPr>
          <a:lstStyle/>
          <a:p>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January 22, 2017</a:t>
            </a:r>
            <a:endParaRPr lang="en-US" dirty="0"/>
          </a:p>
        </p:txBody>
      </p:sp>
    </p:spTree>
    <p:extLst>
      <p:ext uri="{BB962C8B-B14F-4D97-AF65-F5344CB8AC3E}">
        <p14:creationId xmlns:p14="http://schemas.microsoft.com/office/powerpoint/2010/main" val="292596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671279"/>
            <a:ext cx="6097311" cy="1032896"/>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AF03C0F7-DFC4-454D-938A-20366EA422AE}"/>
              </a:ext>
            </a:extLst>
          </p:cNvPr>
          <p:cNvSpPr/>
          <p:nvPr/>
        </p:nvSpPr>
        <p:spPr>
          <a:xfrm>
            <a:off x="238092" y="4810099"/>
            <a:ext cx="4981300" cy="923330"/>
          </a:xfrm>
          <a:prstGeom prst="rect">
            <a:avLst/>
          </a:prstGeom>
        </p:spPr>
        <p:txBody>
          <a:bodyPr wrap="none">
            <a:spAutoFit/>
          </a:bodyPr>
          <a:lstStyle/>
          <a:p>
            <a:r>
              <a:rPr lang="en-US" dirty="0"/>
              <a:t>Program Home: </a:t>
            </a:r>
            <a:r>
              <a:rPr lang="en-US" dirty="0">
                <a:hlinkClick r:id="rId10"/>
              </a:rPr>
              <a:t>https://aka.ms/certup</a:t>
            </a:r>
            <a:endParaRPr lang="en-US" dirty="0"/>
          </a:p>
          <a:p>
            <a:r>
              <a:rPr lang="en-US" dirty="0"/>
              <a:t>Content Home: </a:t>
            </a:r>
            <a:r>
              <a:rPr lang="en-US" dirty="0">
                <a:hlinkClick r:id="rId11"/>
              </a:rPr>
              <a:t>http://github.com/guruskill/70-535</a:t>
            </a:r>
            <a:endParaRPr lang="en-US" dirty="0"/>
          </a:p>
          <a:p>
            <a:endParaRPr lang="en-US" dirty="0"/>
          </a:p>
        </p:txBody>
      </p:sp>
    </p:spTree>
    <p:extLst>
      <p:ext uri="{BB962C8B-B14F-4D97-AF65-F5344CB8AC3E}">
        <p14:creationId xmlns:p14="http://schemas.microsoft.com/office/powerpoint/2010/main" val="338295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normAutofit fontScale="90000"/>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59477"/>
            <a:ext cx="11016343" cy="738852"/>
          </a:xfrm>
        </p:spPr>
        <p:txBody>
          <a:bodyPr>
            <a:normAutofit/>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0070C0"/>
                </a:solidFill>
              </a:rPr>
              <a:t>Split </a:t>
            </a:r>
            <a:r>
              <a:rPr lang="en-US" sz="2400" b="1" i="1" dirty="0">
                <a:solidFill>
                  <a:srgbClr val="0070C0"/>
                </a:solidFill>
              </a:rPr>
              <a:t>Services</a:t>
            </a:r>
            <a:r>
              <a:rPr lang="en-US" sz="2800" b="1" i="1" dirty="0">
                <a:solidFill>
                  <a:srgbClr val="0070C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0070C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13A54-A7F5-44A5-9721-1681FD02727C}"/>
              </a:ext>
            </a:extLst>
          </p:cNvPr>
          <p:cNvSpPr>
            <a:spLocks noGrp="1"/>
          </p:cNvSpPr>
          <p:nvPr>
            <p:ph type="title"/>
          </p:nvPr>
        </p:nvSpPr>
        <p:spPr/>
        <p:txBody>
          <a:bodyPr>
            <a:normAutofit fontScale="90000"/>
          </a:bodyPr>
          <a:lstStyle/>
          <a:p>
            <a:r>
              <a:rPr lang="en-US" dirty="0"/>
              <a:t>Azure Docs Architecture Center</a:t>
            </a:r>
            <a:br>
              <a:rPr lang="en-US" dirty="0"/>
            </a:br>
            <a:r>
              <a:rPr lang="en-US" sz="3600" dirty="0">
                <a:hlinkClick r:id="rId3"/>
              </a:rPr>
              <a:t>https://docs.microsoft.com/en-us/azure/architecture/</a:t>
            </a:r>
            <a:br>
              <a:rPr lang="en-US" dirty="0"/>
            </a:br>
            <a:endParaRPr lang="en-US" dirty="0"/>
          </a:p>
        </p:txBody>
      </p:sp>
      <p:pic>
        <p:nvPicPr>
          <p:cNvPr id="2" name="Content Placeholder 1">
            <a:extLst>
              <a:ext uri="{FF2B5EF4-FFF2-40B4-BE49-F238E27FC236}">
                <a16:creationId xmlns:a16="http://schemas.microsoft.com/office/drawing/2014/main" id="{3AF3CFA3-307C-441B-A10B-86FD6ADDDAF8}"/>
              </a:ext>
            </a:extLst>
          </p:cNvPr>
          <p:cNvPicPr>
            <a:picLocks noGrp="1" noChangeAspect="1"/>
          </p:cNvPicPr>
          <p:nvPr>
            <p:ph idx="1"/>
          </p:nvPr>
        </p:nvPicPr>
        <p:blipFill>
          <a:blip r:embed="rId4"/>
          <a:stretch>
            <a:fillRect/>
          </a:stretch>
        </p:blipFill>
        <p:spPr>
          <a:xfrm>
            <a:off x="2586990" y="1345564"/>
            <a:ext cx="8924159" cy="5295721"/>
          </a:xfrm>
          <a:prstGeom prst="rect">
            <a:avLst/>
          </a:prstGeom>
        </p:spPr>
      </p:pic>
    </p:spTree>
    <p:extLst>
      <p:ext uri="{BB962C8B-B14F-4D97-AF65-F5344CB8AC3E}">
        <p14:creationId xmlns:p14="http://schemas.microsoft.com/office/powerpoint/2010/main" val="17725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TotalTime>
  <Words>5961</Words>
  <Application>Microsoft Office PowerPoint</Application>
  <PresentationFormat>Widescreen</PresentationFormat>
  <Paragraphs>627</Paragraphs>
  <Slides>38</Slides>
  <Notes>38</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5" baseType="lpstr">
      <vt:lpstr>MS PGothic</vt:lpstr>
      <vt:lpstr>SimSun</vt:lpstr>
      <vt:lpstr>Yu Gothic</vt:lpstr>
      <vt:lpstr>Yu Gothic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70-535Architecting Microsoft Azure Solutions</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DevOps + Containers Enable Microservices</vt:lpstr>
      <vt:lpstr>DevOps &amp; Monolithic vs Micro Services</vt:lpstr>
      <vt:lpstr>Monolith/Traditional vs Microservices/born in cloud</vt:lpstr>
      <vt:lpstr>Azure Docs Architecture Center https://docs.microsoft.com/en-us/azure/architecture/ </vt:lpstr>
      <vt:lpstr>Labs – Containers http://aka.ms/534Labs Scroll Down to #7 at bottom for containers</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40</cp:revision>
  <dcterms:created xsi:type="dcterms:W3CDTF">2016-02-03T15:43:24Z</dcterms:created>
  <dcterms:modified xsi:type="dcterms:W3CDTF">2018-01-22T14:01:16Z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